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2"/>
  </p:notesMasterIdLst>
  <p:handoutMasterIdLst>
    <p:handoutMasterId r:id="rId13"/>
  </p:handoutMasterIdLst>
  <p:sldIdLst>
    <p:sldId id="356" r:id="rId2"/>
    <p:sldId id="256" r:id="rId3"/>
    <p:sldId id="359" r:id="rId4"/>
    <p:sldId id="369" r:id="rId5"/>
    <p:sldId id="375" r:id="rId6"/>
    <p:sldId id="372" r:id="rId7"/>
    <p:sldId id="377" r:id="rId8"/>
    <p:sldId id="378" r:id="rId9"/>
    <p:sldId id="374" r:id="rId10"/>
    <p:sldId id="329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D9D9D9"/>
    <a:srgbClr val="E7E7E7"/>
    <a:srgbClr val="FFFFFF"/>
    <a:srgbClr val="800000"/>
    <a:srgbClr val="808080"/>
    <a:srgbClr val="40404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3" autoAdjust="0"/>
    <p:restoredTop sz="94022" autoAdjust="0"/>
  </p:normalViewPr>
  <p:slideViewPr>
    <p:cSldViewPr>
      <p:cViewPr varScale="1">
        <p:scale>
          <a:sx n="112" d="100"/>
          <a:sy n="112" d="100"/>
        </p:scale>
        <p:origin x="31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6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4E21E60-8A6F-47CA-994F-7071919BF6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6" charset="0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hi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91E39AD-104D-4486-A92E-8B9AC65F73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6" charset="0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E08AAF1B-69F9-4746-AC2D-03859F07292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6" charset="0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bye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A761082-FBC1-4F28-8A44-2097109D7C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52E19CC-EB1B-4350-B9B5-A81C7C349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72AF671-76A1-4A23-B09E-B03354F5D6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6" charset="0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hi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FC71703-7B7A-462A-A057-21957D63CD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6" charset="0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BDC362A-988E-4322-A950-CD2E8FDAE06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01B6FE7A-478B-46B9-A592-61229241B3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8668E50B-5292-4E72-B535-D9E2695480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6" charset="0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bye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1B340DC6-B830-4D51-B699-FCD2CEE5AE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7000183-53F6-438D-A200-E7861A79E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A692491-A8BB-4EBF-9BCC-88829BE31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933ABCA-2A5B-4031-B6FC-08D27ED70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CC2E6B4-2878-4F91-89B6-7C55DCA75E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C3CB45B-300D-465A-AE91-3739556E7700}" type="slidenum">
              <a:rPr lang="en-US" altLang="en-US" sz="120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4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A692491-A8BB-4EBF-9BCC-88829BE31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933ABCA-2A5B-4031-B6FC-08D27ED70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CC2E6B4-2878-4F91-89B6-7C55DCA75E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C3CB45B-300D-465A-AE91-3739556E7700}" type="slidenum">
              <a:rPr lang="en-US" altLang="en-US" sz="120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3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>
            <a:extLst>
              <a:ext uri="{FF2B5EF4-FFF2-40B4-BE49-F238E27FC236}">
                <a16:creationId xmlns:a16="http://schemas.microsoft.com/office/drawing/2014/main" id="{4FE7D83D-5BFF-4B1B-B389-C293989A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b="36090"/>
          <a:stretch>
            <a:fillRect/>
          </a:stretch>
        </p:blipFill>
        <p:spPr bwMode="auto">
          <a:xfrm>
            <a:off x="0" y="6048375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>
            <a:extLst>
              <a:ext uri="{FF2B5EF4-FFF2-40B4-BE49-F238E27FC236}">
                <a16:creationId xmlns:a16="http://schemas.microsoft.com/office/drawing/2014/main" id="{56A66631-28FF-4166-A461-230A4B7A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b="36090"/>
          <a:stretch>
            <a:fillRect/>
          </a:stretch>
        </p:blipFill>
        <p:spPr bwMode="auto">
          <a:xfrm>
            <a:off x="0" y="6048375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>
            <a:extLst>
              <a:ext uri="{FF2B5EF4-FFF2-40B4-BE49-F238E27FC236}">
                <a16:creationId xmlns:a16="http://schemas.microsoft.com/office/drawing/2014/main" id="{AA599489-1F38-4D28-8BC6-62E858FC43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b="36090"/>
          <a:stretch>
            <a:fillRect/>
          </a:stretch>
        </p:blipFill>
        <p:spPr bwMode="auto">
          <a:xfrm>
            <a:off x="0" y="6048375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1">
            <a:extLst>
              <a:ext uri="{FF2B5EF4-FFF2-40B4-BE49-F238E27FC236}">
                <a16:creationId xmlns:a16="http://schemas.microsoft.com/office/drawing/2014/main" id="{C8DD0246-365D-4941-BE9D-9466156BC9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629400"/>
            <a:ext cx="2597150" cy="2444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charset="0"/>
              <a:buNone/>
              <a:defRPr/>
            </a:pPr>
            <a:r>
              <a:rPr lang="en-US" sz="1000"/>
              <a:t>Copyright 2008 by Pearson Education</a:t>
            </a:r>
          </a:p>
        </p:txBody>
      </p:sp>
      <p:grpSp>
        <p:nvGrpSpPr>
          <p:cNvPr id="8" name="Group 23">
            <a:extLst>
              <a:ext uri="{FF2B5EF4-FFF2-40B4-BE49-F238E27FC236}">
                <a16:creationId xmlns:a16="http://schemas.microsoft.com/office/drawing/2014/main" id="{9CC8AC99-320D-431F-9F2A-7DB88DFC05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D0CD2FA-C38F-41D5-825F-E7916C404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charset="2"/>
                <a:buChar char="n"/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059F37A7-0AC5-479E-81D9-D590D467C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charset="2"/>
                <a:buChar char="n"/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56AC2CCE-D6F5-4365-9E3C-22A8A9533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22">
                <a:extLst>
                  <a:ext uri="{FF2B5EF4-FFF2-40B4-BE49-F238E27FC236}">
                    <a16:creationId xmlns:a16="http://schemas.microsoft.com/office/drawing/2014/main" id="{4CF48CEA-4D97-4237-903A-268E0CAEDD4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ts val="500"/>
                  </a:spcBef>
                  <a:buClr>
                    <a:srgbClr val="800080"/>
                  </a:buClr>
                  <a:buSzPct val="55000"/>
                  <a:buFont typeface="Wingdings" charset="2"/>
                  <a:buChar char="n"/>
                  <a:defRPr/>
                </a:pPr>
                <a:endParaRPr lang="en-US">
                  <a:ea typeface="+mn-ea"/>
                  <a:cs typeface="Times New Roman" pitchFamily="16" charset="0"/>
                </a:endParaRPr>
              </a:p>
            </p:txBody>
          </p:sp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BB60DAB7-89B6-4ACD-AB46-3926B58F71B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ts val="500"/>
                  </a:spcBef>
                  <a:buClr>
                    <a:srgbClr val="800080"/>
                  </a:buClr>
                  <a:buSzPct val="55000"/>
                  <a:buFont typeface="Wingdings" charset="2"/>
                  <a:buChar char="n"/>
                  <a:defRPr/>
                </a:pPr>
                <a:endParaRPr lang="en-US">
                  <a:ea typeface="+mn-ea"/>
                  <a:cs typeface="Times New Roman" pitchFamily="16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pitchFamily="18" charset="2"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Slide Number Placeholder 17">
            <a:extLst>
              <a:ext uri="{FF2B5EF4-FFF2-40B4-BE49-F238E27FC236}">
                <a16:creationId xmlns:a16="http://schemas.microsoft.com/office/drawing/2014/main" id="{6CF98E91-A8FD-482F-9105-B1B957BEC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05600" y="6245225"/>
            <a:ext cx="2133600" cy="4762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anose="05000000000000000000" pitchFamily="2" charset="2"/>
              <a:buNone/>
              <a:defRPr sz="1200">
                <a:solidFill>
                  <a:srgbClr val="424242"/>
                </a:solidFill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91D57FB-3ABD-44A9-9E1C-A2208A36F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299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427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69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29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55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84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36694B7D-6163-41C1-AF7E-270506E6FE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0DF341D3-B625-4A8C-A63F-D5A537093C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11014D0E-7B1A-4F6F-AE4B-90B72C7F603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446056-6044-4644-A7E3-F3273B281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charset="2"/>
                <a:buChar char="n"/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647A81E-3918-4867-B7EA-6C5EF729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charset="2"/>
                <a:buChar char="n"/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grpSp>
          <p:nvGrpSpPr>
            <p:cNvPr id="1036" name="Group 1">
              <a:extLst>
                <a:ext uri="{FF2B5EF4-FFF2-40B4-BE49-F238E27FC236}">
                  <a16:creationId xmlns:a16="http://schemas.microsoft.com/office/drawing/2014/main" id="{2A374B23-E98E-4D42-978B-AE00C5DB50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59BCDC27-4F34-4AE6-BC2D-0A7A4E04DDB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ts val="500"/>
                  </a:spcBef>
                  <a:buClr>
                    <a:srgbClr val="800080"/>
                  </a:buClr>
                  <a:buSzPct val="55000"/>
                  <a:buFont typeface="Wingdings" charset="2"/>
                  <a:buChar char="n"/>
                  <a:defRPr/>
                </a:pPr>
                <a:endParaRPr lang="en-US">
                  <a:ea typeface="+mn-ea"/>
                  <a:cs typeface="Times New Roman" pitchFamily="16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5817048-67A6-44B7-A39F-8C9FDF2219C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ts val="500"/>
                  </a:spcBef>
                  <a:buClr>
                    <a:srgbClr val="800080"/>
                  </a:buClr>
                  <a:buSzPct val="55000"/>
                  <a:buFont typeface="Wingdings" charset="2"/>
                  <a:buChar char="n"/>
                  <a:defRPr/>
                </a:pPr>
                <a:endParaRPr lang="en-US">
                  <a:ea typeface="+mn-ea"/>
                  <a:cs typeface="Times New Roman" pitchFamily="16" charset="0"/>
                </a:endParaRPr>
              </a:p>
            </p:txBody>
          </p:sp>
        </p:grpSp>
      </p:grpSp>
      <p:pic>
        <p:nvPicPr>
          <p:cNvPr id="1029" name="Picture 23">
            <a:extLst>
              <a:ext uri="{FF2B5EF4-FFF2-40B4-BE49-F238E27FC236}">
                <a16:creationId xmlns:a16="http://schemas.microsoft.com/office/drawing/2014/main" id="{87A2B2D9-D3CA-42E7-9E03-0C51BF0DE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b="36090"/>
          <a:stretch>
            <a:fillRect/>
          </a:stretch>
        </p:blipFill>
        <p:spPr bwMode="auto">
          <a:xfrm>
            <a:off x="0" y="6048375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3">
            <a:extLst>
              <a:ext uri="{FF2B5EF4-FFF2-40B4-BE49-F238E27FC236}">
                <a16:creationId xmlns:a16="http://schemas.microsoft.com/office/drawing/2014/main" id="{0BACB2F4-E254-4500-B6A1-B0A93DEC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b="36090"/>
          <a:stretch>
            <a:fillRect/>
          </a:stretch>
        </p:blipFill>
        <p:spPr bwMode="auto">
          <a:xfrm>
            <a:off x="0" y="6048375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3">
            <a:extLst>
              <a:ext uri="{FF2B5EF4-FFF2-40B4-BE49-F238E27FC236}">
                <a16:creationId xmlns:a16="http://schemas.microsoft.com/office/drawing/2014/main" id="{3F0AB484-2F30-4828-A2B5-8C05A073A3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b="36090"/>
          <a:stretch>
            <a:fillRect/>
          </a:stretch>
        </p:blipFill>
        <p:spPr bwMode="auto">
          <a:xfrm>
            <a:off x="0" y="6048375"/>
            <a:ext cx="1295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1">
            <a:extLst>
              <a:ext uri="{FF2B5EF4-FFF2-40B4-BE49-F238E27FC236}">
                <a16:creationId xmlns:a16="http://schemas.microsoft.com/office/drawing/2014/main" id="{A836323D-08BE-4B48-9EAC-99D22839A1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629400"/>
            <a:ext cx="2597150" cy="2444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charset="0"/>
              <a:buNone/>
              <a:defRPr/>
            </a:pPr>
            <a:r>
              <a:rPr lang="en-US" sz="1000"/>
              <a:t>Copyright 2008 by Pearson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6794F-AED3-4854-9489-06007C3E3554}"/>
              </a:ext>
            </a:extLst>
          </p:cNvPr>
          <p:cNvSpPr txBox="1">
            <a:spLocks noGrp="1"/>
          </p:cNvSpPr>
          <p:nvPr userDrawn="1"/>
        </p:nvSpPr>
        <p:spPr>
          <a:xfrm>
            <a:off x="8153400" y="632460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00080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anose="05000000000000000000" pitchFamily="2" charset="2"/>
              <a:buNone/>
              <a:defRPr/>
            </a:pPr>
            <a:fld id="{A5AD842B-689C-4D7D-AFA2-F18EBBFCC0C1}" type="slidenum">
              <a:rPr lang="en-US" altLang="en-US" sz="1200" smtClean="0">
                <a:solidFill>
                  <a:srgbClr val="424242"/>
                </a:solidFill>
                <a:cs typeface="Times New Roman" panose="02020603050405020304" pitchFamily="18" charset="0"/>
              </a:rPr>
              <a:pPr algn="r" eaLnBrk="1" hangingPunct="1">
                <a:spcBef>
                  <a:spcPts val="500"/>
                </a:spcBef>
                <a:buClr>
                  <a:srgbClr val="800080"/>
                </a:buClr>
                <a:buSzPct val="55000"/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2" r:id="rId2"/>
    <p:sldLayoutId id="2147483903" r:id="rId3"/>
    <p:sldLayoutId id="2147483904" r:id="rId4"/>
    <p:sldLayoutId id="2147483905" r:id="rId5"/>
    <p:sldLayoutId id="2147483906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hthompson.com/UWHS142/Docs/ArrayLists/ap18-frq-computer-science-a.pdf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59A50-0043-484A-BE08-1025FFFA58F5}"/>
              </a:ext>
            </a:extLst>
          </p:cNvPr>
          <p:cNvSpPr txBox="1"/>
          <p:nvPr/>
        </p:nvSpPr>
        <p:spPr>
          <a:xfrm>
            <a:off x="595313" y="992188"/>
            <a:ext cx="7183437" cy="5989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en-US" sz="1800" b="1" dirty="0"/>
              <a:t>How to best use these slides…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View the PPT as a slide show</a:t>
            </a:r>
          </a:p>
          <a:p>
            <a:pPr marL="557213" lvl="1" indent="-214313">
              <a:lnSpc>
                <a:spcPct val="250000"/>
              </a:lnSpc>
              <a:buFont typeface="Arial" panose="020B0604020202020204" pitchFamily="34" charset="0"/>
              <a:buChar char="•"/>
              <a:defRPr/>
            </a:pPr>
            <a:endParaRPr lang="en-US" sz="1500" dirty="0"/>
          </a:p>
          <a:p>
            <a:pPr marL="557213" lvl="1" indent="-214313">
              <a:lnSpc>
                <a:spcPct val="250000"/>
              </a:lnSpc>
              <a:buFont typeface="Arial" panose="020B0604020202020204" pitchFamily="34" charset="0"/>
              <a:buChar char="•"/>
              <a:defRPr/>
            </a:pPr>
            <a:endParaRPr lang="en-US" sz="1500" dirty="0"/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Then click through every step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Mouse clicks will advance the slide show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Left/right arrow keys move forward/backward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Mouse wheel scrolling moves forward/backward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When a question is posed, stop and think it through, try to answer it yourself before clicking</a:t>
            </a:r>
          </a:p>
          <a:p>
            <a:pPr>
              <a:defRPr/>
            </a:pPr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If you have questions, use PS discussion boards, email me, and/or visit us in a Teams class session!</a:t>
            </a:r>
          </a:p>
          <a:p>
            <a:pPr marL="214313" indent="-214313">
              <a:lnSpc>
                <a:spcPct val="250000"/>
              </a:lnSpc>
              <a:buFont typeface="Arial" panose="020B0604020202020204" pitchFamily="34" charset="0"/>
              <a:buChar char="•"/>
              <a:defRPr/>
            </a:pPr>
            <a:endParaRPr lang="en-US" sz="1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81D9B-3695-41B9-BCEB-CE65E4A01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154238"/>
            <a:ext cx="7616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056FB6-2AC9-41E1-A88B-15898521B649}"/>
              </a:ext>
            </a:extLst>
          </p:cNvPr>
          <p:cNvSpPr/>
          <p:nvPr/>
        </p:nvSpPr>
        <p:spPr>
          <a:xfrm>
            <a:off x="3967163" y="2052638"/>
            <a:ext cx="711200" cy="604837"/>
          </a:xfrm>
          <a:prstGeom prst="ellipse">
            <a:avLst/>
          </a:prstGeom>
          <a:solidFill>
            <a:srgbClr val="FFFF00">
              <a:alpha val="1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1457C2-0721-4629-A24D-41147472C418}"/>
              </a:ext>
            </a:extLst>
          </p:cNvPr>
          <p:cNvSpPr/>
          <p:nvPr/>
        </p:nvSpPr>
        <p:spPr>
          <a:xfrm>
            <a:off x="765175" y="2422525"/>
            <a:ext cx="711200" cy="606425"/>
          </a:xfrm>
          <a:prstGeom prst="ellipse">
            <a:avLst/>
          </a:prstGeom>
          <a:solidFill>
            <a:srgbClr val="FFFF00">
              <a:alpha val="1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C80444-808B-475A-A0ED-88860A105251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2590800" y="2154238"/>
            <a:ext cx="1376363" cy="200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3C9A45-C9D4-4743-AF4B-2A243CB68A80}"/>
              </a:ext>
            </a:extLst>
          </p:cNvPr>
          <p:cNvCxnSpPr>
            <a:cxnSpLocks/>
          </p:cNvCxnSpPr>
          <p:nvPr/>
        </p:nvCxnSpPr>
        <p:spPr>
          <a:xfrm flipH="1">
            <a:off x="1449388" y="2154238"/>
            <a:ext cx="981075" cy="3698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D7A3A71-0434-4F86-AE39-663B9710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urier New" panose="02070309020205020404" pitchFamily="49" charset="0"/>
              </a:rPr>
              <a:t>Homework Assignment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840B42A-D41C-44B4-80B7-9306B249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382000" cy="5181600"/>
          </a:xfrm>
        </p:spPr>
        <p:txBody>
          <a:bodyPr/>
          <a:lstStyle/>
          <a:p>
            <a:pPr lvl="1">
              <a:tabLst>
                <a:tab pos="4572000" algn="l"/>
              </a:tabLst>
            </a:pPr>
            <a:r>
              <a:rPr lang="en-US" altLang="en-US" dirty="0">
                <a:latin typeface="Verdana (Body)"/>
              </a:rPr>
              <a:t>See the class website assignment page!</a:t>
            </a:r>
          </a:p>
          <a:p>
            <a:pPr lvl="1">
              <a:lnSpc>
                <a:spcPct val="200000"/>
              </a:lnSpc>
              <a:tabLst>
                <a:tab pos="4572000" algn="l"/>
              </a:tabLst>
            </a:pPr>
            <a:r>
              <a:rPr lang="en-US" altLang="en-US" dirty="0">
                <a:latin typeface="Verdana (Body)"/>
              </a:rPr>
              <a:t>Got a bunch of problems on Codingbat.org to do.</a:t>
            </a:r>
          </a:p>
          <a:p>
            <a:pPr lvl="1">
              <a:lnSpc>
                <a:spcPct val="200000"/>
              </a:lnSpc>
              <a:tabLst>
                <a:tab pos="4572000" algn="l"/>
              </a:tabLst>
            </a:pPr>
            <a:r>
              <a:rPr lang="en-US" altLang="en-US" dirty="0">
                <a:latin typeface="Verdana (Body)"/>
              </a:rPr>
              <a:t>Have fun!</a:t>
            </a:r>
          </a:p>
          <a:p>
            <a:pPr lvl="1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endParaRPr lang="en-US" altLang="en-US" b="1" dirty="0">
              <a:latin typeface="Verdana (Body)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CC425FA-F3DB-417D-B980-D6AD21CEB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80010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AP 2018 </a:t>
            </a:r>
            <a:r>
              <a:rPr lang="en-US" altLang="en-US" dirty="0" err="1"/>
              <a:t>WordPairList</a:t>
            </a:r>
            <a:r>
              <a:rPr lang="en-US" altLang="en-US" dirty="0"/>
              <a:t> FRQ Problem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6D34FDC-1E6F-43BA-9A0A-7CA3F9CC1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D142933F-4B7E-4901-9A3B-F0CBF521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685800"/>
            <a:ext cx="89154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is a link to the FRQ problems from 2018.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take time to read through pages 7-11 for the </a:t>
            </a:r>
            <a:r>
              <a:rPr lang="en-US" altLang="en-US" sz="1400" i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WordPairList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7: class outline for both the supporting class </a:t>
            </a:r>
            <a:r>
              <a:rPr lang="en-US" altLang="en-US" sz="1400" i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WordPair</a:t>
            </a:r>
            <a:r>
              <a:rPr lang="en-US" altLang="en-US" sz="1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problem class </a:t>
            </a:r>
            <a:r>
              <a:rPr lang="en-US" altLang="en-US" sz="1400" i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WordPairList</a:t>
            </a:r>
            <a:endParaRPr lang="en-US" altLang="en-US" sz="1400" i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8-9: problem part A instructions and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10-11: problem part B instructions and example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come back when you are done!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next walk through the problem including solving it.</a:t>
            </a: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Arial" panose="020B0604020202020204" pitchFamily="34" charset="0"/>
                <a:hlinkClick r:id="rId2"/>
              </a:rPr>
              <a:t>2018 FRQ Problems</a:t>
            </a:r>
            <a:endParaRPr lang="en-US" alt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5F2417-2C48-47BB-BD6A-1673E02E9373}"/>
              </a:ext>
            </a:extLst>
          </p:cNvPr>
          <p:cNvSpPr/>
          <p:nvPr/>
        </p:nvSpPr>
        <p:spPr>
          <a:xfrm>
            <a:off x="76200" y="4264223"/>
            <a:ext cx="8572500" cy="22467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BCDEC8-9F19-4FC6-98D0-F516EE97F1F4}"/>
              </a:ext>
            </a:extLst>
          </p:cNvPr>
          <p:cNvSpPr/>
          <p:nvPr/>
        </p:nvSpPr>
        <p:spPr>
          <a:xfrm>
            <a:off x="228600" y="4229100"/>
            <a:ext cx="8368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 read the description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class encapsulates the data our main class will use…an individual word pair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ArrayList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code we will write will hold instances of this class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we don’t get to (or need to) see the code for each method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just need to know what methods are available to us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provided: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constructor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getFirst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(): a method to give us a copy of the first word for this pair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getSecond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(): a method to give us a copy of the second word for this pair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NEED TO WRITE CODE FOR THIS CLASS … IT IS A HELPER CLASS</a:t>
            </a:r>
          </a:p>
        </p:txBody>
      </p:sp>
      <p:sp>
        <p:nvSpPr>
          <p:cNvPr id="7170" name="Rectangle 1">
            <a:extLst>
              <a:ext uri="{FF2B5EF4-FFF2-40B4-BE49-F238E27FC236}">
                <a16:creationId xmlns:a16="http://schemas.microsoft.com/office/drawing/2014/main" id="{D142933F-4B7E-4901-9A3B-F0CBF521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685800"/>
            <a:ext cx="445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7: the supporting class </a:t>
            </a:r>
            <a:r>
              <a:rPr lang="en-US" altLang="en-US" sz="18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WordPair</a:t>
            </a:r>
            <a:endParaRPr lang="en-US" alt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A4C76-09F8-4CBA-920E-333ADEA94E71}"/>
              </a:ext>
            </a:extLst>
          </p:cNvPr>
          <p:cNvSpPr/>
          <p:nvPr/>
        </p:nvSpPr>
        <p:spPr>
          <a:xfrm>
            <a:off x="2882343" y="4264223"/>
            <a:ext cx="1994457" cy="270843"/>
          </a:xfrm>
          <a:prstGeom prst="rect">
            <a:avLst/>
          </a:prstGeom>
        </p:spPr>
        <p:txBody>
          <a:bodyPr wrap="none" tIns="9144">
            <a:spAutoFit/>
          </a:bodyPr>
          <a:lstStyle/>
          <a:p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look over the code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B951F-6919-44CD-A315-E507FDF3B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42" y="1090255"/>
            <a:ext cx="5563376" cy="28197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8F10E7-E64E-45A4-918E-D611AF3355AB}"/>
              </a:ext>
            </a:extLst>
          </p:cNvPr>
          <p:cNvSpPr/>
          <p:nvPr/>
        </p:nvSpPr>
        <p:spPr>
          <a:xfrm>
            <a:off x="890612" y="1758964"/>
            <a:ext cx="3376587" cy="533139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182DED-E4C2-48C9-A991-5DECF327F56E}"/>
              </a:ext>
            </a:extLst>
          </p:cNvPr>
          <p:cNvSpPr/>
          <p:nvPr/>
        </p:nvSpPr>
        <p:spPr>
          <a:xfrm>
            <a:off x="890611" y="2438661"/>
            <a:ext cx="3376587" cy="533139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3AFDDD-95F1-4DD7-B6F8-F954B35D3549}"/>
              </a:ext>
            </a:extLst>
          </p:cNvPr>
          <p:cNvSpPr/>
          <p:nvPr/>
        </p:nvSpPr>
        <p:spPr>
          <a:xfrm>
            <a:off x="890610" y="3142493"/>
            <a:ext cx="3376587" cy="533139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5F2417-2C48-47BB-BD6A-1673E02E9373}"/>
              </a:ext>
            </a:extLst>
          </p:cNvPr>
          <p:cNvSpPr/>
          <p:nvPr/>
        </p:nvSpPr>
        <p:spPr>
          <a:xfrm>
            <a:off x="76200" y="4264223"/>
            <a:ext cx="8572500" cy="22467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BCDEC8-9F19-4FC6-98D0-F516EE97F1F4}"/>
              </a:ext>
            </a:extLst>
          </p:cNvPr>
          <p:cNvSpPr/>
          <p:nvPr/>
        </p:nvSpPr>
        <p:spPr>
          <a:xfrm>
            <a:off x="228600" y="4229100"/>
            <a:ext cx="8368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 read the description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write the constructor and the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numMatches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 method for this class: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A is the constructor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B is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numMatches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the </a:t>
            </a:r>
            <a:r>
              <a:rPr lang="en-US" alt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ArrayList</a:t>
            </a: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&lt;&gt; we will be working with: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comment is clear: we need to initialize the list (use “new”) in the constructor we write.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" name="Rectangle 1">
            <a:extLst>
              <a:ext uri="{FF2B5EF4-FFF2-40B4-BE49-F238E27FC236}">
                <a16:creationId xmlns:a16="http://schemas.microsoft.com/office/drawing/2014/main" id="{D142933F-4B7E-4901-9A3B-F0CBF521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685800"/>
            <a:ext cx="521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7: the main problem class </a:t>
            </a:r>
            <a:r>
              <a:rPr lang="en-US" altLang="en-US" sz="18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WordPairList</a:t>
            </a:r>
            <a:endParaRPr lang="en-US" altLang="en-US" sz="1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A4C76-09F8-4CBA-920E-333ADEA94E71}"/>
              </a:ext>
            </a:extLst>
          </p:cNvPr>
          <p:cNvSpPr/>
          <p:nvPr/>
        </p:nvSpPr>
        <p:spPr>
          <a:xfrm>
            <a:off x="2882343" y="4334854"/>
            <a:ext cx="1994457" cy="270843"/>
          </a:xfrm>
          <a:prstGeom prst="rect">
            <a:avLst/>
          </a:prstGeom>
        </p:spPr>
        <p:txBody>
          <a:bodyPr wrap="none" tIns="9144">
            <a:spAutoFit/>
          </a:bodyPr>
          <a:lstStyle/>
          <a:p>
            <a:r>
              <a:rPr lang="en-US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look over the code</a:t>
            </a: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9B8378-ED5A-4704-AD2F-DC047D4DA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7951"/>
            <a:ext cx="4848902" cy="30293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8F10E7-E64E-45A4-918E-D611AF3355AB}"/>
              </a:ext>
            </a:extLst>
          </p:cNvPr>
          <p:cNvSpPr/>
          <p:nvPr/>
        </p:nvSpPr>
        <p:spPr>
          <a:xfrm>
            <a:off x="616721" y="1017161"/>
            <a:ext cx="4841781" cy="202039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182DED-E4C2-48C9-A991-5DECF327F56E}"/>
              </a:ext>
            </a:extLst>
          </p:cNvPr>
          <p:cNvSpPr/>
          <p:nvPr/>
        </p:nvSpPr>
        <p:spPr>
          <a:xfrm>
            <a:off x="990600" y="2209800"/>
            <a:ext cx="3352799" cy="838201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3AFDDD-95F1-4DD7-B6F8-F954B35D3549}"/>
              </a:ext>
            </a:extLst>
          </p:cNvPr>
          <p:cNvSpPr/>
          <p:nvPr/>
        </p:nvSpPr>
        <p:spPr>
          <a:xfrm>
            <a:off x="985863" y="3218694"/>
            <a:ext cx="3052737" cy="591306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3E70A4-1D6B-403C-8FE4-980048CCC4EE}"/>
              </a:ext>
            </a:extLst>
          </p:cNvPr>
          <p:cNvSpPr/>
          <p:nvPr/>
        </p:nvSpPr>
        <p:spPr>
          <a:xfrm>
            <a:off x="985863" y="1716164"/>
            <a:ext cx="3052737" cy="36186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D1CA7-97A7-4E8E-9AB5-0DF983749B03}"/>
              </a:ext>
            </a:extLst>
          </p:cNvPr>
          <p:cNvSpPr/>
          <p:nvPr/>
        </p:nvSpPr>
        <p:spPr>
          <a:xfrm>
            <a:off x="685801" y="1297063"/>
            <a:ext cx="3886199" cy="28130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5F2417-2C48-47BB-BD6A-1673E02E9373}"/>
              </a:ext>
            </a:extLst>
          </p:cNvPr>
          <p:cNvSpPr/>
          <p:nvPr/>
        </p:nvSpPr>
        <p:spPr>
          <a:xfrm>
            <a:off x="76200" y="1143000"/>
            <a:ext cx="3898920" cy="525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3F234F-1453-441C-9CFE-6B6FBB84B555}"/>
              </a:ext>
            </a:extLst>
          </p:cNvPr>
          <p:cNvSpPr/>
          <p:nvPr/>
        </p:nvSpPr>
        <p:spPr>
          <a:xfrm>
            <a:off x="233955" y="1524000"/>
            <a:ext cx="3557307" cy="1378839"/>
          </a:xfrm>
          <a:prstGeom prst="rect">
            <a:avLst/>
          </a:prstGeom>
        </p:spPr>
        <p:txBody>
          <a:bodyPr wrap="square" tIns="9144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leave it up to you to read the: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description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Example(s)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class info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4998692-E3DE-4852-AB78-FF9697236BAD}"/>
              </a:ext>
            </a:extLst>
          </p:cNvPr>
          <p:cNvSpPr/>
          <p:nvPr/>
        </p:nvSpPr>
        <p:spPr>
          <a:xfrm>
            <a:off x="238511" y="1524000"/>
            <a:ext cx="3790949" cy="4341188"/>
          </a:xfrm>
          <a:prstGeom prst="rect">
            <a:avLst/>
          </a:prstGeom>
        </p:spPr>
        <p:txBody>
          <a:bodyPr wrap="square" tIns="9144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 study the examples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…looking at this using color…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14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Output: (</a:t>
            </a:r>
            <a:r>
              <a:rPr lang="en-US" sz="14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(</a:t>
            </a:r>
            <a:r>
              <a:rPr lang="en-US" sz="14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(</a:t>
            </a:r>
            <a:r>
              <a:rPr lang="en-US" sz="14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14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Output: (</a:t>
            </a:r>
            <a:r>
              <a:rPr lang="en-US" sz="14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(</a:t>
            </a:r>
            <a:r>
              <a:rPr lang="en-US" sz="14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rgbClr val="33333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(</a:t>
            </a:r>
            <a:r>
              <a:rPr lang="en-US" sz="14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(</a:t>
            </a:r>
            <a:r>
              <a:rPr lang="en-US" sz="14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rgbClr val="33333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(</a:t>
            </a:r>
            <a:r>
              <a:rPr lang="en-US" sz="14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(</a:t>
            </a:r>
            <a:r>
              <a:rPr lang="en-US" sz="1400" dirty="0">
                <a:solidFill>
                  <a:srgbClr val="33333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before you move on that you understand how the pairs are made!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the text/String example to the right with the color examples above.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17D3C9-7A2C-405B-AF1B-0524024C88FA}"/>
              </a:ext>
            </a:extLst>
          </p:cNvPr>
          <p:cNvSpPr/>
          <p:nvPr/>
        </p:nvSpPr>
        <p:spPr>
          <a:xfrm>
            <a:off x="218779" y="1528826"/>
            <a:ext cx="3790949" cy="3187026"/>
          </a:xfrm>
          <a:prstGeom prst="rect">
            <a:avLst/>
          </a:prstGeom>
        </p:spPr>
        <p:txBody>
          <a:bodyPr wrap="square" tIns="9144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initialize the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ArrayList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constructor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through the input array one word at a time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word will be the first in the next set of pairs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through the input array </a:t>
            </a:r>
            <a:r>
              <a:rPr lang="en-US" sz="12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AT THE NEXT WORD AFTER THE CURRENT ONE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new pair using the word from the outer loop and the word from the inner loop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this new pair to the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ArrayList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" name="Rectangle 1">
            <a:extLst>
              <a:ext uri="{FF2B5EF4-FFF2-40B4-BE49-F238E27FC236}">
                <a16:creationId xmlns:a16="http://schemas.microsoft.com/office/drawing/2014/main" id="{D142933F-4B7E-4901-9A3B-F0CBF521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685800"/>
            <a:ext cx="3790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8-9: part A the constructor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486878-094D-4D8D-957B-7BB24DB5CA59}"/>
              </a:ext>
            </a:extLst>
          </p:cNvPr>
          <p:cNvSpPr/>
          <p:nvPr/>
        </p:nvSpPr>
        <p:spPr>
          <a:xfrm>
            <a:off x="233955" y="1524000"/>
            <a:ext cx="3619500" cy="4895186"/>
          </a:xfrm>
          <a:prstGeom prst="rect">
            <a:avLst/>
          </a:prstGeom>
        </p:spPr>
        <p:txBody>
          <a:bodyPr wrap="square" tIns="9144">
            <a:spAutoFit/>
          </a:bodyPr>
          <a:lstStyle/>
          <a:p>
            <a:r>
              <a:rPr lang="en-US" alt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this work?</a:t>
            </a:r>
            <a:endParaRPr lang="en-US" alt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an array of strings named words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…fill the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ArrayList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WordPair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objects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sentence tells it all!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WordPair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word from the input array paired with a word that comes after it in the input array.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run through the input array one word at a time, and pair it (one at a time) with each word that comes after it.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means we will need a nested loop!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note it says “Each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WordPair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object is added exactly once to the list.”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no duplicate </a:t>
            </a:r>
            <a:r>
              <a:rPr lang="en-US" sz="12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means no duplicate </a:t>
            </a:r>
            <a:r>
              <a:rPr lang="en-US" sz="12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okay 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 duplicate content, i.e. two different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WordPair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object with same words in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F3C10-D807-42E3-986A-96C18916C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818" y="914399"/>
            <a:ext cx="5283382" cy="591084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3AB5906-A597-4902-8222-8CAD142ABFA5}"/>
              </a:ext>
            </a:extLst>
          </p:cNvPr>
          <p:cNvSpPr/>
          <p:nvPr/>
        </p:nvSpPr>
        <p:spPr>
          <a:xfrm>
            <a:off x="4000757" y="870466"/>
            <a:ext cx="5117962" cy="882134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D29EEE-29EF-46EF-91D4-D6F46D6047D0}"/>
              </a:ext>
            </a:extLst>
          </p:cNvPr>
          <p:cNvSpPr/>
          <p:nvPr/>
        </p:nvSpPr>
        <p:spPr>
          <a:xfrm>
            <a:off x="4000756" y="1702168"/>
            <a:ext cx="5117962" cy="302223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4CE727-07B4-4227-8483-8E38E846AFEE}"/>
              </a:ext>
            </a:extLst>
          </p:cNvPr>
          <p:cNvSpPr/>
          <p:nvPr/>
        </p:nvSpPr>
        <p:spPr>
          <a:xfrm>
            <a:off x="4004396" y="4768331"/>
            <a:ext cx="5215804" cy="204259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1F4018-9ADA-40B6-948A-363CECD0D306}"/>
              </a:ext>
            </a:extLst>
          </p:cNvPr>
          <p:cNvSpPr/>
          <p:nvPr/>
        </p:nvSpPr>
        <p:spPr>
          <a:xfrm>
            <a:off x="4158255" y="1359268"/>
            <a:ext cx="4909545" cy="342900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9AC8FA-BD96-424F-B202-0FF9E9AD2636}"/>
              </a:ext>
            </a:extLst>
          </p:cNvPr>
          <p:cNvSpPr/>
          <p:nvPr/>
        </p:nvSpPr>
        <p:spPr>
          <a:xfrm>
            <a:off x="4102238" y="2035097"/>
            <a:ext cx="4889362" cy="1241504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B259C1B-DE39-4D0A-90CC-8757974B77CA}"/>
              </a:ext>
            </a:extLst>
          </p:cNvPr>
          <p:cNvSpPr/>
          <p:nvPr/>
        </p:nvSpPr>
        <p:spPr>
          <a:xfrm>
            <a:off x="4098677" y="3379748"/>
            <a:ext cx="4889362" cy="1241504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069343-CBE3-482B-B0D8-2880DC00CC09}"/>
              </a:ext>
            </a:extLst>
          </p:cNvPr>
          <p:cNvSpPr/>
          <p:nvPr/>
        </p:nvSpPr>
        <p:spPr>
          <a:xfrm>
            <a:off x="5985631" y="1520214"/>
            <a:ext cx="2777369" cy="181954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3" grpId="0" animBg="1"/>
      <p:bldP spid="33" grpId="1" animBg="1"/>
      <p:bldP spid="25" grpId="0" animBg="1"/>
      <p:bldP spid="25" grpId="1" animBg="1"/>
      <p:bldP spid="46" grpId="0" animBg="1"/>
      <p:bldP spid="46" grpId="1" animBg="1"/>
      <p:bldP spid="47" grpId="0" animBg="1"/>
      <p:bldP spid="47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747DCBF-40F1-417E-8DE0-444FC6785108}"/>
              </a:ext>
            </a:extLst>
          </p:cNvPr>
          <p:cNvSpPr/>
          <p:nvPr/>
        </p:nvSpPr>
        <p:spPr>
          <a:xfrm>
            <a:off x="1676400" y="1800999"/>
            <a:ext cx="247010" cy="3411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83C959-248A-4B0E-893D-3278F1482A24}"/>
              </a:ext>
            </a:extLst>
          </p:cNvPr>
          <p:cNvSpPr/>
          <p:nvPr/>
        </p:nvSpPr>
        <p:spPr>
          <a:xfrm>
            <a:off x="2183470" y="2447055"/>
            <a:ext cx="3836329" cy="396531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D3EA10-A3BE-4F80-83A1-F9081A13705E}"/>
              </a:ext>
            </a:extLst>
          </p:cNvPr>
          <p:cNvSpPr/>
          <p:nvPr/>
        </p:nvSpPr>
        <p:spPr>
          <a:xfrm>
            <a:off x="2030185" y="2190437"/>
            <a:ext cx="865415" cy="24778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235D47-5960-4E95-8E82-8B30BB57C9F4}"/>
              </a:ext>
            </a:extLst>
          </p:cNvPr>
          <p:cNvSpPr/>
          <p:nvPr/>
        </p:nvSpPr>
        <p:spPr>
          <a:xfrm>
            <a:off x="3179036" y="2496836"/>
            <a:ext cx="2688364" cy="262099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D7BFBE-8A02-4A5C-AD4C-003FEFF1E83B}"/>
              </a:ext>
            </a:extLst>
          </p:cNvPr>
          <p:cNvSpPr/>
          <p:nvPr/>
        </p:nvSpPr>
        <p:spPr>
          <a:xfrm>
            <a:off x="1066800" y="1524000"/>
            <a:ext cx="3048000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E6359DCC-E11D-4829-A4FE-58CB91DB9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976" y="1261175"/>
            <a:ext cx="5746424" cy="25488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public </a:t>
            </a:r>
            <a:r>
              <a:rPr lang="en-US" altLang="en-US" sz="1200" dirty="0" err="1">
                <a:solidFill>
                  <a:srgbClr val="0070C0"/>
                </a:solidFill>
              </a:rPr>
              <a:t>WordPairList</a:t>
            </a:r>
            <a:r>
              <a:rPr lang="en-US" altLang="en-US" sz="1200" dirty="0">
                <a:solidFill>
                  <a:srgbClr val="0070C0"/>
                </a:solidFill>
              </a:rPr>
              <a:t>(String[] words) {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</a:t>
            </a:r>
            <a:r>
              <a:rPr lang="en-US" altLang="en-US" sz="1200" dirty="0" err="1">
                <a:solidFill>
                  <a:srgbClr val="0070C0"/>
                </a:solidFill>
              </a:rPr>
              <a:t>allPairs</a:t>
            </a:r>
            <a:r>
              <a:rPr lang="en-US" altLang="en-US" sz="1200" dirty="0">
                <a:solidFill>
                  <a:srgbClr val="0070C0"/>
                </a:solidFill>
              </a:rPr>
              <a:t> = new </a:t>
            </a:r>
            <a:r>
              <a:rPr lang="en-US" altLang="en-US" sz="1200" dirty="0" err="1">
                <a:solidFill>
                  <a:srgbClr val="0070C0"/>
                </a:solidFill>
              </a:rPr>
              <a:t>ArrayList</a:t>
            </a:r>
            <a:r>
              <a:rPr lang="en-US" altLang="en-US" sz="1200" dirty="0">
                <a:solidFill>
                  <a:srgbClr val="0070C0"/>
                </a:solidFill>
              </a:rPr>
              <a:t>&lt;</a:t>
            </a:r>
            <a:r>
              <a:rPr lang="en-US" altLang="en-US" sz="1200" dirty="0" err="1">
                <a:solidFill>
                  <a:srgbClr val="0070C0"/>
                </a:solidFill>
              </a:rPr>
              <a:t>WordPair</a:t>
            </a:r>
            <a:r>
              <a:rPr lang="en-US" altLang="en-US" sz="1200" dirty="0">
                <a:solidFill>
                  <a:srgbClr val="0070C0"/>
                </a:solidFill>
              </a:rPr>
              <a:t>&gt;();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for ( int </a:t>
            </a:r>
            <a:r>
              <a:rPr lang="en-US" altLang="en-US" sz="1200" dirty="0" err="1">
                <a:solidFill>
                  <a:srgbClr val="0070C0"/>
                </a:solidFill>
              </a:rPr>
              <a:t>i</a:t>
            </a:r>
            <a:r>
              <a:rPr lang="en-US" altLang="en-US" sz="1200" dirty="0">
                <a:solidFill>
                  <a:srgbClr val="0070C0"/>
                </a:solidFill>
              </a:rPr>
              <a:t> = 0 ; </a:t>
            </a:r>
            <a:r>
              <a:rPr lang="en-US" altLang="en-US" sz="1200" dirty="0" err="1">
                <a:solidFill>
                  <a:srgbClr val="0070C0"/>
                </a:solidFill>
              </a:rPr>
              <a:t>i</a:t>
            </a:r>
            <a:r>
              <a:rPr lang="en-US" altLang="en-US" sz="1200" dirty="0">
                <a:solidFill>
                  <a:srgbClr val="0070C0"/>
                </a:solidFill>
              </a:rPr>
              <a:t> &lt; </a:t>
            </a:r>
            <a:r>
              <a:rPr lang="en-US" altLang="en-US" sz="1200" dirty="0" err="1">
                <a:solidFill>
                  <a:srgbClr val="0070C0"/>
                </a:solidFill>
              </a:rPr>
              <a:t>words.length</a:t>
            </a:r>
            <a:r>
              <a:rPr lang="en-US" altLang="en-US" sz="1200" dirty="0">
                <a:solidFill>
                  <a:srgbClr val="0070C0"/>
                </a:solidFill>
              </a:rPr>
              <a:t> ; </a:t>
            </a:r>
            <a:r>
              <a:rPr lang="en-US" altLang="en-US" sz="1200" dirty="0" err="1">
                <a:solidFill>
                  <a:srgbClr val="0070C0"/>
                </a:solidFill>
              </a:rPr>
              <a:t>i</a:t>
            </a:r>
            <a:r>
              <a:rPr lang="en-US" altLang="en-US" sz="1200" dirty="0">
                <a:solidFill>
                  <a:srgbClr val="0070C0"/>
                </a:solidFill>
              </a:rPr>
              <a:t>++ ) {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          for ( </a:t>
            </a:r>
            <a:r>
              <a:rPr lang="en-US" altLang="en-US" sz="1200" dirty="0">
                <a:solidFill>
                  <a:schemeClr val="bg1"/>
                </a:solidFill>
              </a:rPr>
              <a:t>int j = i+1</a:t>
            </a:r>
            <a:r>
              <a:rPr lang="en-US" altLang="en-US" sz="1200" dirty="0">
                <a:solidFill>
                  <a:srgbClr val="0070C0"/>
                </a:solidFill>
              </a:rPr>
              <a:t> ; j &lt; </a:t>
            </a:r>
            <a:r>
              <a:rPr lang="en-US" altLang="en-US" sz="1200" dirty="0" err="1">
                <a:solidFill>
                  <a:srgbClr val="0070C0"/>
                </a:solidFill>
              </a:rPr>
              <a:t>words.length</a:t>
            </a:r>
            <a:r>
              <a:rPr lang="en-US" altLang="en-US" sz="1200" dirty="0">
                <a:solidFill>
                  <a:srgbClr val="0070C0"/>
                </a:solidFill>
              </a:rPr>
              <a:t> ; </a:t>
            </a:r>
            <a:r>
              <a:rPr lang="en-US" altLang="en-US" sz="1200" dirty="0" err="1">
                <a:solidFill>
                  <a:srgbClr val="0070C0"/>
                </a:solidFill>
              </a:rPr>
              <a:t>j++</a:t>
            </a:r>
            <a:r>
              <a:rPr lang="en-US" altLang="en-US" sz="1200" dirty="0">
                <a:solidFill>
                  <a:srgbClr val="0070C0"/>
                </a:solidFill>
              </a:rPr>
              <a:t> )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                    </a:t>
            </a:r>
            <a:r>
              <a:rPr lang="en-US" altLang="en-US" sz="1200" dirty="0" err="1">
                <a:solidFill>
                  <a:srgbClr val="0070C0"/>
                </a:solidFill>
              </a:rPr>
              <a:t>allPairs.add</a:t>
            </a:r>
            <a:r>
              <a:rPr lang="en-US" altLang="en-US" sz="1200" dirty="0">
                <a:solidFill>
                  <a:srgbClr val="0070C0"/>
                </a:solidFill>
              </a:rPr>
              <a:t>( new </a:t>
            </a:r>
            <a:r>
              <a:rPr lang="en-US" altLang="en-US" sz="1200" dirty="0" err="1">
                <a:solidFill>
                  <a:srgbClr val="0070C0"/>
                </a:solidFill>
              </a:rPr>
              <a:t>WordPair</a:t>
            </a:r>
            <a:r>
              <a:rPr lang="en-US" altLang="en-US" sz="1200" dirty="0">
                <a:solidFill>
                  <a:srgbClr val="0070C0"/>
                </a:solidFill>
              </a:rPr>
              <a:t>(words[</a:t>
            </a:r>
            <a:r>
              <a:rPr lang="en-US" altLang="en-US" sz="1200" dirty="0" err="1">
                <a:solidFill>
                  <a:srgbClr val="0070C0"/>
                </a:solidFill>
              </a:rPr>
              <a:t>i</a:t>
            </a:r>
            <a:r>
              <a:rPr lang="en-US" altLang="en-US" sz="1200" dirty="0">
                <a:solidFill>
                  <a:srgbClr val="0070C0"/>
                </a:solidFill>
              </a:rPr>
              <a:t>], words[j]) );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          }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          }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1200" dirty="0">
                <a:solidFill>
                  <a:srgbClr val="0070C0"/>
                </a:solidFill>
              </a:rPr>
              <a:t>}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CD79FA-F07C-4810-9183-740B1E5B5044}"/>
              </a:ext>
            </a:extLst>
          </p:cNvPr>
          <p:cNvSpPr/>
          <p:nvPr/>
        </p:nvSpPr>
        <p:spPr>
          <a:xfrm>
            <a:off x="5660486" y="2819400"/>
            <a:ext cx="3331114" cy="39139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A69C8A2-EE86-4FAE-94EE-CA808573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39738"/>
            <a:ext cx="8839200" cy="703262"/>
          </a:xfrm>
        </p:spPr>
        <p:txBody>
          <a:bodyPr/>
          <a:lstStyle/>
          <a:p>
            <a:r>
              <a:rPr lang="en-US" altLang="en-US" dirty="0"/>
              <a:t>The code for part A!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FFD6F2-42B0-464E-9ABB-B693FE7F1710}"/>
              </a:ext>
            </a:extLst>
          </p:cNvPr>
          <p:cNvSpPr/>
          <p:nvPr/>
        </p:nvSpPr>
        <p:spPr>
          <a:xfrm>
            <a:off x="6019800" y="3276600"/>
            <a:ext cx="243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8F1158-AA68-49B7-9C03-10D4501F3820}"/>
              </a:ext>
            </a:extLst>
          </p:cNvPr>
          <p:cNvSpPr/>
          <p:nvPr/>
        </p:nvSpPr>
        <p:spPr>
          <a:xfrm>
            <a:off x="6518305" y="4834824"/>
            <a:ext cx="1939895" cy="575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452828-3E8D-4491-A834-068FA7F7929C}"/>
              </a:ext>
            </a:extLst>
          </p:cNvPr>
          <p:cNvSpPr/>
          <p:nvPr/>
        </p:nvSpPr>
        <p:spPr>
          <a:xfrm>
            <a:off x="6988345" y="5468636"/>
            <a:ext cx="1774656" cy="779764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F395CE-9288-4BD8-ACC9-7BCD00DF887C}"/>
              </a:ext>
            </a:extLst>
          </p:cNvPr>
          <p:cNvSpPr/>
          <p:nvPr/>
        </p:nvSpPr>
        <p:spPr>
          <a:xfrm>
            <a:off x="2592759" y="2137058"/>
            <a:ext cx="311387" cy="3411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FF4030-FA19-4C86-B941-6AAB952D2EDC}"/>
              </a:ext>
            </a:extLst>
          </p:cNvPr>
          <p:cNvSpPr/>
          <p:nvPr/>
        </p:nvSpPr>
        <p:spPr>
          <a:xfrm>
            <a:off x="1989747" y="2169154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0070C0"/>
                </a:solidFill>
              </a:rPr>
              <a:t>int j = i+1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13646-1B39-40E0-B18F-A9707276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025" y="1314452"/>
            <a:ext cx="3334215" cy="8383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E8B398-6DDE-4300-9CCF-F2B3ACE7DD84}"/>
              </a:ext>
            </a:extLst>
          </p:cNvPr>
          <p:cNvSpPr/>
          <p:nvPr/>
        </p:nvSpPr>
        <p:spPr>
          <a:xfrm>
            <a:off x="5638800" y="1314452"/>
            <a:ext cx="3334214" cy="838317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59ABC-667A-4C9A-8E30-8D2A42D54FC5}"/>
              </a:ext>
            </a:extLst>
          </p:cNvPr>
          <p:cNvSpPr txBox="1"/>
          <p:nvPr/>
        </p:nvSpPr>
        <p:spPr>
          <a:xfrm>
            <a:off x="381000" y="3970166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outer loop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7F912D-922A-408E-85CC-BA155565839A}"/>
              </a:ext>
            </a:extLst>
          </p:cNvPr>
          <p:cNvCxnSpPr/>
          <p:nvPr/>
        </p:nvCxnSpPr>
        <p:spPr>
          <a:xfrm flipH="1" flipV="1">
            <a:off x="1295400" y="2169154"/>
            <a:ext cx="381000" cy="1793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867A1A-DB5A-4B05-9C75-8632D58EF694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1923410" y="3962401"/>
            <a:ext cx="4172590" cy="207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8B65DDA-E133-41CF-9988-DF494AB52C51}"/>
              </a:ext>
            </a:extLst>
          </p:cNvPr>
          <p:cNvSpPr txBox="1"/>
          <p:nvPr/>
        </p:nvSpPr>
        <p:spPr>
          <a:xfrm>
            <a:off x="2209800" y="4800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inner loop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B4B946-6730-4ED4-B85F-BB4EC61DE92B}"/>
              </a:ext>
            </a:extLst>
          </p:cNvPr>
          <p:cNvCxnSpPr>
            <a:cxnSpLocks/>
          </p:cNvCxnSpPr>
          <p:nvPr/>
        </p:nvCxnSpPr>
        <p:spPr>
          <a:xfrm flipH="1" flipV="1">
            <a:off x="1828800" y="2446153"/>
            <a:ext cx="762000" cy="162015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E235FB-49E7-4D81-990E-FC7501679581}"/>
              </a:ext>
            </a:extLst>
          </p:cNvPr>
          <p:cNvCxnSpPr>
            <a:cxnSpLocks/>
          </p:cNvCxnSpPr>
          <p:nvPr/>
        </p:nvCxnSpPr>
        <p:spPr>
          <a:xfrm flipV="1">
            <a:off x="3709028" y="4776387"/>
            <a:ext cx="2844174" cy="2441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EF63B0-83FB-4D2E-8BD5-626E369F50C2}"/>
              </a:ext>
            </a:extLst>
          </p:cNvPr>
          <p:cNvCxnSpPr>
            <a:cxnSpLocks/>
          </p:cNvCxnSpPr>
          <p:nvPr/>
        </p:nvCxnSpPr>
        <p:spPr>
          <a:xfrm>
            <a:off x="2648508" y="4178155"/>
            <a:ext cx="335422" cy="71363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B5CFE22-F61B-4536-9127-C373522A818D}"/>
              </a:ext>
            </a:extLst>
          </p:cNvPr>
          <p:cNvSpPr/>
          <p:nvPr/>
        </p:nvSpPr>
        <p:spPr>
          <a:xfrm>
            <a:off x="6988345" y="6248400"/>
            <a:ext cx="1702728" cy="434411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F0B19-A046-4E0B-B973-19889969EE5F}"/>
              </a:ext>
            </a:extLst>
          </p:cNvPr>
          <p:cNvSpPr/>
          <p:nvPr/>
        </p:nvSpPr>
        <p:spPr>
          <a:xfrm>
            <a:off x="5410200" y="2819400"/>
            <a:ext cx="3581400" cy="4131885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274320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initialize the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ArrayList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constructor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through the input array one word at a time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word will be the first in the next set of pairs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through the input array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STARTING AT THE NEXT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WORD AFTER THE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2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CURRENT ONE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new pair using the word from the outer loop and the word from the inner loop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this new pair to the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ArrayList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6" grpId="0" animBg="1"/>
      <p:bldP spid="36" grpId="1" animBg="1"/>
      <p:bldP spid="31" grpId="0" animBg="1"/>
      <p:bldP spid="31" grpId="2" animBg="1"/>
      <p:bldP spid="34" grpId="0" animBg="1"/>
      <p:bldP spid="34" grpId="1" animBg="1"/>
      <p:bldP spid="10" grpId="0" animBg="1"/>
      <p:bldP spid="10" grpId="1" animBg="1"/>
      <p:bldP spid="9" grpId="0" animBg="1"/>
      <p:bldP spid="3" grpId="0" animBg="1"/>
      <p:bldP spid="3" grpId="1" animBg="1"/>
      <p:bldP spid="32" grpId="0" animBg="1"/>
      <p:bldP spid="32" grpId="2" animBg="1"/>
      <p:bldP spid="33" grpId="0" animBg="1"/>
      <p:bldP spid="33" grpId="1" animBg="1"/>
      <p:bldP spid="38" grpId="0" animBg="1"/>
      <p:bldP spid="38" grpId="1" animBg="1"/>
      <p:bldP spid="8" grpId="0"/>
      <p:bldP spid="11" grpId="0" animBg="1"/>
      <p:bldP spid="11" grpId="1" animBg="1"/>
      <p:bldP spid="5" grpId="0"/>
      <p:bldP spid="5" grpId="1"/>
      <p:bldP spid="16" grpId="0"/>
      <p:bldP spid="16" grpId="1"/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5F2417-2C48-47BB-BD6A-1673E02E9373}"/>
              </a:ext>
            </a:extLst>
          </p:cNvPr>
          <p:cNvSpPr/>
          <p:nvPr/>
        </p:nvSpPr>
        <p:spPr>
          <a:xfrm>
            <a:off x="76200" y="1143000"/>
            <a:ext cx="3898920" cy="525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3F234F-1453-441C-9CFE-6B6FBB84B555}"/>
              </a:ext>
            </a:extLst>
          </p:cNvPr>
          <p:cNvSpPr/>
          <p:nvPr/>
        </p:nvSpPr>
        <p:spPr>
          <a:xfrm>
            <a:off x="233955" y="1524000"/>
            <a:ext cx="3557307" cy="1378839"/>
          </a:xfrm>
          <a:prstGeom prst="rect">
            <a:avLst/>
          </a:prstGeom>
        </p:spPr>
        <p:txBody>
          <a:bodyPr wrap="square" tIns="9144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leave it up to you to read the: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description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Example(s)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class info</a:t>
            </a:r>
          </a:p>
        </p:txBody>
      </p:sp>
      <p:sp>
        <p:nvSpPr>
          <p:cNvPr id="7170" name="Rectangle 1">
            <a:extLst>
              <a:ext uri="{FF2B5EF4-FFF2-40B4-BE49-F238E27FC236}">
                <a16:creationId xmlns:a16="http://schemas.microsoft.com/office/drawing/2014/main" id="{D142933F-4B7E-4901-9A3B-F0CBF521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685800"/>
            <a:ext cx="3790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10-11: part B </a:t>
            </a:r>
            <a:r>
              <a:rPr lang="en-US" altLang="en-US" sz="18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numMatches</a:t>
            </a:r>
            <a:r>
              <a:rPr lang="en-US" altLang="en-US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486878-094D-4D8D-957B-7BB24DB5CA59}"/>
              </a:ext>
            </a:extLst>
          </p:cNvPr>
          <p:cNvSpPr/>
          <p:nvPr/>
        </p:nvSpPr>
        <p:spPr>
          <a:xfrm>
            <a:off x="239994" y="1524157"/>
            <a:ext cx="3657600" cy="4471993"/>
          </a:xfrm>
          <a:prstGeom prst="rect">
            <a:avLst/>
          </a:prstGeom>
        </p:spPr>
        <p:txBody>
          <a:bodyPr wrap="square" tIns="9144">
            <a:spAutoFit/>
          </a:bodyPr>
          <a:lstStyle/>
          <a:p>
            <a:r>
              <a:rPr lang="en-US" alt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this work?</a:t>
            </a:r>
            <a:endParaRPr lang="en-US" alt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all the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WordPairs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our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ArrayList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which the 1</a:t>
            </a:r>
            <a:r>
              <a:rPr lang="en-US" sz="1200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2</a:t>
            </a:r>
            <a:r>
              <a:rPr lang="en-US" sz="1200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words match.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they are saying “match” not “equal”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subtle reminder that…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…we </a:t>
            </a:r>
            <a:r>
              <a:rPr lang="en-US" sz="11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== with String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.equals()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use the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getFirst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 and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getSecond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 from the supporting class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WordPair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pretty straight forward…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 our counter to zero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through the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ArrayList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if this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WordPair’s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200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.equals the 2</a:t>
            </a:r>
            <a:r>
              <a:rPr lang="en-US" sz="1200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count++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done with the loop, return the count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6EAD67-F38A-4B28-8FC9-365A1F62B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018" y="1066800"/>
            <a:ext cx="5102489" cy="508495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3AB5906-A597-4902-8222-8CAD142ABFA5}"/>
              </a:ext>
            </a:extLst>
          </p:cNvPr>
          <p:cNvSpPr/>
          <p:nvPr/>
        </p:nvSpPr>
        <p:spPr>
          <a:xfrm>
            <a:off x="4267200" y="968653"/>
            <a:ext cx="4686300" cy="47914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1F4018-9ADA-40B6-948A-363CECD0D306}"/>
              </a:ext>
            </a:extLst>
          </p:cNvPr>
          <p:cNvSpPr/>
          <p:nvPr/>
        </p:nvSpPr>
        <p:spPr>
          <a:xfrm>
            <a:off x="7451228" y="2301652"/>
            <a:ext cx="1458818" cy="212948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069343-CBE3-482B-B0D8-2880DC00CC09}"/>
              </a:ext>
            </a:extLst>
          </p:cNvPr>
          <p:cNvSpPr/>
          <p:nvPr/>
        </p:nvSpPr>
        <p:spPr>
          <a:xfrm>
            <a:off x="5334000" y="1229009"/>
            <a:ext cx="1523860" cy="141879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FE826-3361-4F2F-B48E-FD3568DB217B}"/>
              </a:ext>
            </a:extLst>
          </p:cNvPr>
          <p:cNvSpPr/>
          <p:nvPr/>
        </p:nvSpPr>
        <p:spPr>
          <a:xfrm>
            <a:off x="4267200" y="1367641"/>
            <a:ext cx="4800600" cy="2442359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4707A9-A1CA-4A33-9ECC-B580DEB0BF25}"/>
              </a:ext>
            </a:extLst>
          </p:cNvPr>
          <p:cNvSpPr/>
          <p:nvPr/>
        </p:nvSpPr>
        <p:spPr>
          <a:xfrm>
            <a:off x="4210050" y="4110841"/>
            <a:ext cx="4933950" cy="2040913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04E12D-72CC-42D4-8998-89A6757C7246}"/>
              </a:ext>
            </a:extLst>
          </p:cNvPr>
          <p:cNvSpPr/>
          <p:nvPr/>
        </p:nvSpPr>
        <p:spPr>
          <a:xfrm>
            <a:off x="5608729" y="1006252"/>
            <a:ext cx="1096871" cy="212948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6741EC-3030-4566-9F4F-63B0A0465F68}"/>
              </a:ext>
            </a:extLst>
          </p:cNvPr>
          <p:cNvSpPr/>
          <p:nvPr/>
        </p:nvSpPr>
        <p:spPr>
          <a:xfrm>
            <a:off x="4295686" y="4800600"/>
            <a:ext cx="1724114" cy="304800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CD79FA-F07C-4810-9183-740B1E5B5044}"/>
              </a:ext>
            </a:extLst>
          </p:cNvPr>
          <p:cNvSpPr/>
          <p:nvPr/>
        </p:nvSpPr>
        <p:spPr>
          <a:xfrm>
            <a:off x="473578" y="1066800"/>
            <a:ext cx="7146422" cy="23666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A69C8A2-EE86-4FAE-94EE-CA808573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39738"/>
            <a:ext cx="8839200" cy="703262"/>
          </a:xfrm>
        </p:spPr>
        <p:txBody>
          <a:bodyPr/>
          <a:lstStyle/>
          <a:p>
            <a:r>
              <a:rPr lang="en-US" altLang="en-US" dirty="0"/>
              <a:t>The code for part B!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9A5221-9314-4376-ADE5-A2EF637D52F6}"/>
              </a:ext>
            </a:extLst>
          </p:cNvPr>
          <p:cNvSpPr/>
          <p:nvPr/>
        </p:nvSpPr>
        <p:spPr>
          <a:xfrm>
            <a:off x="2691924" y="2169229"/>
            <a:ext cx="675119" cy="3432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E30D76-EEAA-459E-9B85-F5EB0440BF0B}"/>
              </a:ext>
            </a:extLst>
          </p:cNvPr>
          <p:cNvSpPr/>
          <p:nvPr/>
        </p:nvSpPr>
        <p:spPr>
          <a:xfrm>
            <a:off x="1451359" y="4423894"/>
            <a:ext cx="2129329" cy="3432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77BB3A-62F8-431E-90D8-0E09BD8CD041}"/>
              </a:ext>
            </a:extLst>
          </p:cNvPr>
          <p:cNvSpPr/>
          <p:nvPr/>
        </p:nvSpPr>
        <p:spPr>
          <a:xfrm>
            <a:off x="3973795" y="2169228"/>
            <a:ext cx="598206" cy="3432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F73EC9-4B9D-4043-81A6-49478978D62D}"/>
              </a:ext>
            </a:extLst>
          </p:cNvPr>
          <p:cNvSpPr/>
          <p:nvPr/>
        </p:nvSpPr>
        <p:spPr>
          <a:xfrm>
            <a:off x="4343400" y="4423893"/>
            <a:ext cx="2362200" cy="3432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73B01-1A21-4E48-83BB-412F074B3235}"/>
              </a:ext>
            </a:extLst>
          </p:cNvPr>
          <p:cNvSpPr/>
          <p:nvPr/>
        </p:nvSpPr>
        <p:spPr>
          <a:xfrm>
            <a:off x="3365620" y="2219078"/>
            <a:ext cx="598206" cy="2335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627E6B-BACF-44C8-A1AB-F50430647E76}"/>
              </a:ext>
            </a:extLst>
          </p:cNvPr>
          <p:cNvSpPr/>
          <p:nvPr/>
        </p:nvSpPr>
        <p:spPr>
          <a:xfrm>
            <a:off x="3612024" y="4473743"/>
            <a:ext cx="598206" cy="2335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8F0B19-A046-4E0B-B973-19889969EE5F}"/>
              </a:ext>
            </a:extLst>
          </p:cNvPr>
          <p:cNvSpPr/>
          <p:nvPr/>
        </p:nvSpPr>
        <p:spPr>
          <a:xfrm>
            <a:off x="457200" y="1066800"/>
            <a:ext cx="4343400" cy="2204859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27432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 our counter to zero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through the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ArrayList</a:t>
            </a:r>
            <a:endParaRPr 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if this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WordPair’s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400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.equals the 2</a:t>
            </a:r>
            <a:r>
              <a:rPr lang="en-US" sz="1400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count++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done with the loop, return the count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E6359DCC-E11D-4829-A4FE-58CB91DB9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6858000" cy="2913062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1400" dirty="0">
                <a:solidFill>
                  <a:srgbClr val="0070C0"/>
                </a:solidFill>
              </a:rPr>
              <a:t>public int </a:t>
            </a:r>
            <a:r>
              <a:rPr lang="en-US" altLang="en-US" sz="1400" dirty="0" err="1">
                <a:solidFill>
                  <a:srgbClr val="0070C0"/>
                </a:solidFill>
              </a:rPr>
              <a:t>numMatches</a:t>
            </a:r>
            <a:r>
              <a:rPr lang="en-US" altLang="en-US" sz="1400" dirty="0">
                <a:solidFill>
                  <a:srgbClr val="0070C0"/>
                </a:solidFill>
              </a:rPr>
              <a:t>() {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1400" dirty="0">
                <a:solidFill>
                  <a:srgbClr val="0070C0"/>
                </a:solidFill>
              </a:rPr>
              <a:t>     int count = 0;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1400" dirty="0">
                <a:solidFill>
                  <a:srgbClr val="0070C0"/>
                </a:solidFill>
              </a:rPr>
              <a:t>     for ( int </a:t>
            </a:r>
            <a:r>
              <a:rPr lang="en-US" altLang="en-US" sz="1400" dirty="0" err="1">
                <a:solidFill>
                  <a:srgbClr val="0070C0"/>
                </a:solidFill>
              </a:rPr>
              <a:t>i</a:t>
            </a:r>
            <a:r>
              <a:rPr lang="en-US" altLang="en-US" sz="1400" dirty="0">
                <a:solidFill>
                  <a:srgbClr val="0070C0"/>
                </a:solidFill>
              </a:rPr>
              <a:t> = 0 ; </a:t>
            </a:r>
            <a:r>
              <a:rPr lang="en-US" altLang="en-US" sz="1400" dirty="0" err="1">
                <a:solidFill>
                  <a:srgbClr val="0070C0"/>
                </a:solidFill>
              </a:rPr>
              <a:t>i</a:t>
            </a:r>
            <a:r>
              <a:rPr lang="en-US" altLang="en-US" sz="1400" dirty="0">
                <a:solidFill>
                  <a:srgbClr val="0070C0"/>
                </a:solidFill>
              </a:rPr>
              <a:t> &lt; </a:t>
            </a:r>
            <a:r>
              <a:rPr lang="en-US" altLang="en-US" sz="1400" dirty="0" err="1">
                <a:solidFill>
                  <a:srgbClr val="0070C0"/>
                </a:solidFill>
              </a:rPr>
              <a:t>allPairs.size</a:t>
            </a:r>
            <a:r>
              <a:rPr lang="en-US" altLang="en-US" sz="1400" dirty="0">
                <a:solidFill>
                  <a:srgbClr val="0070C0"/>
                </a:solidFill>
              </a:rPr>
              <a:t>() ; </a:t>
            </a:r>
            <a:r>
              <a:rPr lang="en-US" altLang="en-US" sz="1400" dirty="0" err="1">
                <a:solidFill>
                  <a:srgbClr val="0070C0"/>
                </a:solidFill>
              </a:rPr>
              <a:t>i</a:t>
            </a:r>
            <a:r>
              <a:rPr lang="en-US" altLang="en-US" sz="1400" dirty="0">
                <a:solidFill>
                  <a:srgbClr val="0070C0"/>
                </a:solidFill>
              </a:rPr>
              <a:t>++ ) {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1400" dirty="0">
                <a:solidFill>
                  <a:srgbClr val="0070C0"/>
                </a:solidFill>
              </a:rPr>
              <a:t>          if ( </a:t>
            </a:r>
            <a:r>
              <a:rPr lang="en-US" altLang="en-US" sz="1400" dirty="0" err="1">
                <a:solidFill>
                  <a:srgbClr val="0070C0"/>
                </a:solidFill>
              </a:rPr>
              <a:t>allPairs.get</a:t>
            </a:r>
            <a:r>
              <a:rPr lang="en-US" altLang="en-US" sz="1400" dirty="0">
                <a:solidFill>
                  <a:srgbClr val="0070C0"/>
                </a:solidFill>
              </a:rPr>
              <a:t>(</a:t>
            </a:r>
            <a:r>
              <a:rPr lang="en-US" altLang="en-US" sz="1400" dirty="0" err="1">
                <a:solidFill>
                  <a:srgbClr val="0070C0"/>
                </a:solidFill>
              </a:rPr>
              <a:t>i</a:t>
            </a:r>
            <a:r>
              <a:rPr lang="en-US" altLang="en-US" sz="1400" dirty="0">
                <a:solidFill>
                  <a:srgbClr val="0070C0"/>
                </a:solidFill>
              </a:rPr>
              <a:t>).</a:t>
            </a:r>
            <a:r>
              <a:rPr lang="en-US" altLang="en-US" sz="1400" dirty="0" err="1">
                <a:solidFill>
                  <a:srgbClr val="0070C0"/>
                </a:solidFill>
              </a:rPr>
              <a:t>getFirst</a:t>
            </a:r>
            <a:r>
              <a:rPr lang="en-US" altLang="en-US" sz="1400" dirty="0">
                <a:solidFill>
                  <a:srgbClr val="0070C0"/>
                </a:solidFill>
              </a:rPr>
              <a:t>().equals( </a:t>
            </a:r>
            <a:r>
              <a:rPr lang="en-US" altLang="en-US" sz="1400" dirty="0" err="1">
                <a:solidFill>
                  <a:srgbClr val="0070C0"/>
                </a:solidFill>
              </a:rPr>
              <a:t>allPairs.get</a:t>
            </a:r>
            <a:r>
              <a:rPr lang="en-US" altLang="en-US" sz="1400" dirty="0">
                <a:solidFill>
                  <a:srgbClr val="0070C0"/>
                </a:solidFill>
              </a:rPr>
              <a:t>(</a:t>
            </a:r>
            <a:r>
              <a:rPr lang="en-US" altLang="en-US" sz="1400" dirty="0" err="1">
                <a:solidFill>
                  <a:srgbClr val="0070C0"/>
                </a:solidFill>
              </a:rPr>
              <a:t>i</a:t>
            </a:r>
            <a:r>
              <a:rPr lang="en-US" altLang="en-US" sz="1400" dirty="0">
                <a:solidFill>
                  <a:srgbClr val="0070C0"/>
                </a:solidFill>
              </a:rPr>
              <a:t>).</a:t>
            </a:r>
            <a:r>
              <a:rPr lang="en-US" altLang="en-US" sz="1400" dirty="0" err="1">
                <a:solidFill>
                  <a:srgbClr val="0070C0"/>
                </a:solidFill>
              </a:rPr>
              <a:t>getSecond</a:t>
            </a:r>
            <a:r>
              <a:rPr lang="en-US" altLang="en-US" sz="1400" dirty="0">
                <a:solidFill>
                  <a:srgbClr val="0070C0"/>
                </a:solidFill>
              </a:rPr>
              <a:t>() ) ) {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1400" dirty="0">
                <a:solidFill>
                  <a:srgbClr val="0070C0"/>
                </a:solidFill>
              </a:rPr>
              <a:t>               count++;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1400" dirty="0">
                <a:solidFill>
                  <a:srgbClr val="0070C0"/>
                </a:solidFill>
              </a:rPr>
              <a:t>          }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1400" dirty="0">
                <a:solidFill>
                  <a:srgbClr val="0070C0"/>
                </a:solidFill>
              </a:rPr>
              <a:t>     }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1400" dirty="0">
                <a:solidFill>
                  <a:srgbClr val="0070C0"/>
                </a:solidFill>
              </a:rPr>
              <a:t>     return count;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1400" dirty="0">
                <a:solidFill>
                  <a:srgbClr val="0070C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668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JP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62732</TotalTime>
  <Words>1142</Words>
  <Application>Microsoft Office PowerPoint</Application>
  <PresentationFormat>On-screen Show (4:3)</PresentationFormat>
  <Paragraphs>140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Courier New</vt:lpstr>
      <vt:lpstr>Times New Roman</vt:lpstr>
      <vt:lpstr>Verdana</vt:lpstr>
      <vt:lpstr>Verdana (Body)</vt:lpstr>
      <vt:lpstr>Wingdings</vt:lpstr>
      <vt:lpstr>Wingdings 2</vt:lpstr>
      <vt:lpstr>BJP</vt:lpstr>
      <vt:lpstr>PowerPoint Presentation</vt:lpstr>
      <vt:lpstr>AP 2018 WordPairList FRQ Problem</vt:lpstr>
      <vt:lpstr>PowerPoint Presentation</vt:lpstr>
      <vt:lpstr>PowerPoint Presentation</vt:lpstr>
      <vt:lpstr>PowerPoint Presentation</vt:lpstr>
      <vt:lpstr>PowerPoint Presentation</vt:lpstr>
      <vt:lpstr>The code for part A!</vt:lpstr>
      <vt:lpstr>PowerPoint Presentation</vt:lpstr>
      <vt:lpstr>The code for part B!</vt:lpstr>
      <vt:lpstr>Homework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Marty Stepp</dc:creator>
  <cp:lastModifiedBy>Mikel Thompson</cp:lastModifiedBy>
  <cp:revision>1714</cp:revision>
  <cp:lastPrinted>2018-04-03T15:32:55Z</cp:lastPrinted>
  <dcterms:created xsi:type="dcterms:W3CDTF">2009-04-22T19:24:48Z</dcterms:created>
  <dcterms:modified xsi:type="dcterms:W3CDTF">2020-05-04T14:22:15Z</dcterms:modified>
</cp:coreProperties>
</file>